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615" r:id="rId4"/>
    <p:sldId id="637" r:id="rId5"/>
    <p:sldId id="633" r:id="rId6"/>
    <p:sldId id="634" r:id="rId7"/>
    <p:sldId id="635" r:id="rId8"/>
    <p:sldId id="618" r:id="rId9"/>
    <p:sldId id="619" r:id="rId10"/>
    <p:sldId id="617" r:id="rId11"/>
    <p:sldId id="623" r:id="rId12"/>
    <p:sldId id="626" r:id="rId13"/>
    <p:sldId id="636" r:id="rId14"/>
    <p:sldId id="638" r:id="rId15"/>
    <p:sldId id="640" r:id="rId16"/>
    <p:sldId id="624" r:id="rId17"/>
    <p:sldId id="419" r:id="rId18"/>
    <p:sldId id="628" r:id="rId19"/>
    <p:sldId id="627" r:id="rId20"/>
    <p:sldId id="643" r:id="rId21"/>
    <p:sldId id="620" r:id="rId22"/>
    <p:sldId id="629" r:id="rId23"/>
    <p:sldId id="630" r:id="rId24"/>
    <p:sldId id="631" r:id="rId25"/>
    <p:sldId id="639" r:id="rId26"/>
    <p:sldId id="641" r:id="rId27"/>
    <p:sldId id="622" r:id="rId28"/>
    <p:sldId id="62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2ADE4-1E96-4ACF-9956-0A99585AD14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36A0E-717D-478F-8CC7-6CB069DACF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51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149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133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41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722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014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291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320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997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20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47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74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95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864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43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024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148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683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740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57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14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62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06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17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58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839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66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1A779-6291-3C9A-F925-85B4977BE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CA0106-6E10-4821-9FF5-993BB1013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4DA3A-5693-E8E6-5C24-C91A4628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FEED8-1C54-159B-0BF8-8DD759B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8978E1-2369-1DA8-49EF-28535E5B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591C4-178B-0F89-39D4-D08F37E8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276B69-3405-841D-894E-912EF0B03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D75A37-0C7C-B90F-1B58-0A6A87A2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223DA-C4CA-45D5-06E5-EF5192460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D015C6-4087-C1C2-3FCF-5EBC7CC0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788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17E192-E9C3-792B-B11C-DBD5FD528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D94EE7-14BA-5733-CB0C-0F26AFF92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B87E9-54A4-C0DF-B39B-BDADF648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2A1683-288C-6A8E-20B6-5A4B0693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9E8D99-AFCA-023B-5ACD-25E92173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946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3AC5-107D-2354-2989-1B6C38403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0E3318-E8A2-88B2-D49D-8C16B315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BCF2C-E4A3-0567-1C58-9AD14D68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D2AA59-78FD-4470-8E5D-5B0066486475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05F84-349F-5285-F901-BD2044F9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CEEB4-E9C0-526F-A003-D261745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21F33-538D-4728-990C-A8B714BBA0B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93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BAFA0-7153-7C33-C6F7-ABBF38A3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67DD8-BF53-E243-F4ED-EBD22CD63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3DC70-9B52-139E-4059-9D0875AA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1FE07-31FF-4706-B08C-65D202C3B8C8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C70A88-CACC-33FD-1BFA-3191EAF9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5F1FA-1723-F18D-B27D-A81F39E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F227A-728E-467B-B6A0-2EA9DEA121B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65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1FCA5-DF76-F12E-D6F1-57774793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2CD4B7-3E08-A65D-60C3-F4407F12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64B7A-C18A-E184-A102-B9048659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B4B4D-5959-5777-C2A6-41195783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111E8-028E-3B74-4BEB-EB1723B7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5573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CBDB-1EFA-4D3E-D665-9ECC9F90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F30D3-5808-FBA6-333B-A326A6A90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71BDFA-CAFC-C93A-5F3E-DDF124928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72D8F1-90E2-FB97-0BBB-2E3FA82D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085B57-F3EB-044C-621E-38CA60B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C5F7C-D8CF-F0A1-6D84-FE8DB68C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08353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015C3-D140-38D4-6850-80373C9F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4F5AE3-7810-DB9F-F743-BF1B1C12E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47942-7893-69B7-D7CC-9BF9297AA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E8CC58-989C-33A4-9B6C-D8FB5B7B5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376553-103E-5B58-2D08-0DF16329E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D653CF-7ADC-7F97-0E56-5C2533A5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0F054-D817-5A04-E467-D6D36C0B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D4DDCC-5E30-C7BE-B21C-B2253ECD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57068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E455B-8A8D-7AE9-FE92-426BA56D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AA99B3-3001-E0B3-1C9C-6ED5BB1D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3205CE-96BE-45E2-B895-DA677AB619E6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B0C7D7-75CE-437E-0F5D-102D782A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78B8F2-FE75-02E0-5BCE-33F680B4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156C29-633D-438A-8789-810AB06DB71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230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DD80E7-79C4-C3FE-53C7-401DD6B7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C0E22-398F-4CCC-A9F1-6082FF5B5B4E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648A7D-E664-6736-C9D2-69C5681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FF9221-9842-1032-DC5F-1F8BD88C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91138-8369-43D9-8A35-643BE7E84AB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10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8CED2-C3F1-CCEB-2772-A87F7F54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972F5-1A9E-C552-027A-378AF8B9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568D1-BD27-77CC-9646-C3B76D827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BA0D2-8621-1EFE-18B4-FF52C5D6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4662F-060D-03E9-8282-B66BA9D3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7EEBD4-4066-46A2-25B4-F8C706EA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9054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8FD78-3ED5-06EC-5E29-DEA2AE0F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A21A2-CCFB-E321-EA5C-41B3150F5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B857A6-0E04-1457-BE48-C88E51624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D4E9C5-FAD3-CEC7-CDDA-69705C68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088400-9246-27BC-785D-F38776E8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145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589E8-DBB4-5D15-625C-9FD1AE22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49392F-8693-0ECD-4E06-A64A249E2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3C67A-20F4-8CB5-F1B4-E356B701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730BD-C3F2-813C-6719-ECD3E0F3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790FD0-8029-5035-BB5C-E2C448B5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8589F9-A859-2054-2987-69ECA82F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2667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B0351-5469-F9A7-1033-BDFE9844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85A92A-A08F-B92C-8934-10CD829A3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4E36E-DD0B-5A72-0DCD-E5F4189E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12EE6-F0DD-29BC-C8C6-30E98D1E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34E18-284F-56E7-ACDF-775AFD8A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3682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A32E98-C907-0E04-2D61-E1613DEDA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00076E-0E1E-EE79-D785-D43EC7B93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184BA-99C2-EAFB-C055-49E4AF8B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6904D-454A-5415-A79E-8610CAA6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AB075-CF31-EB06-BDFC-22795D07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0594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90A20-557E-0442-81AB-1B1BFECB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052C77-A1C8-88F0-FE1A-848E70DB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BCD11-04AE-B42B-36BC-25AE5C89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070281-812D-B091-7126-0098EE76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A6EE31-56F2-56EE-621D-23BC3D6F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2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6B11B-DCAA-2D0A-ED0C-70DA0EC3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4D032-8A17-CB49-181A-A800226B0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A6996A-A9AC-66DE-149B-1C5449C19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C46813-EA27-4E01-C29D-47A7B246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1C88FA-7517-1455-A5FC-BB5F67CC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FAFDCB-F998-F9B4-47AC-DB17EE15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7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60E9B-7566-C6C1-26E6-CCBF62E7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700A4D-5980-A475-AF19-16BD200CF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FE1E0-7E3F-E322-CF10-28E1A67DA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6DA55A-0A37-FD50-79DC-EBDC3994B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226DFC-0AA9-33D2-28B1-291301C9E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0EBC6D-884F-9030-C622-762CDAA6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483DA0-C048-83A1-6709-E8F5FBCE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0B5607-23A8-B642-2093-A013A258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8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D84D3-7B5B-6684-798D-293C38B2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D4D998-C61E-35CD-2E68-0274690FC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430A5F-8A82-F919-2164-3B23F313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052DE9-2B75-F736-95CC-A8A1B4A4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3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5DC66A-5A71-811B-13C2-0050DCDD1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61064C-E6FB-4F46-0600-6BEC8510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CD10B8-5601-34E1-9FC3-058CAF01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97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2E4DE-11A8-311D-458C-CBE46304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1B34B-6FE4-1D2B-E9E5-B0FB4075D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C5A94E-A581-8E26-BA38-58C24C726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821FD-906D-696C-8998-19E55FDF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BB6933-99A0-84B6-52CD-369470A0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33B7CD-BDB3-F3FB-425D-70060915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8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8F0C8-5F09-6BDB-51B3-1B6D7D622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89498A-2DA4-FB1C-2F1F-6E0FAD7AB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893941-DFA7-5BD1-717D-470E4EC54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D68B7D-B7C5-EFA5-2CB9-42C07B0A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60EBBC-81A2-8006-7D9A-77DBA29F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D370F3-7184-5ADC-E959-0A8BDDFD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B851D1-8541-FED0-5968-BE98450A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E0E683-9900-4FA6-3258-BE9F75CB6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2A2372-F303-09A5-66DD-63E42E551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E437C-C55B-4F50-8FDB-865F85422854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9BCE2-BB8B-90C3-861D-3D6BC35EB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914012-89D8-9E5E-855E-EBBA836FF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69AA4-6D53-404B-AC91-6182E1F4EE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70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1804D9-4E71-6F4A-FC08-25C13535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A08F5-1C30-8157-9C30-8480CC2E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F34D4-D687-BE4C-2555-93081D7A2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64BBA-0C1E-C49F-E184-B4357CC50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0F037-E6FB-6C07-909B-ECC897A44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69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346B7-3CFC-B44B-93EB-209E260A0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sz="6000" dirty="0"/>
            </a:br>
            <a:r>
              <a:rPr lang="en-US" altLang="zh-CN" sz="6000" dirty="0"/>
              <a:t>《AIGC</a:t>
            </a:r>
            <a:r>
              <a:rPr lang="zh-CN" altLang="en-US" sz="6000" dirty="0"/>
              <a:t>原理与实践</a:t>
            </a:r>
            <a:r>
              <a:rPr lang="en-US" altLang="zh-CN" sz="6000" dirty="0"/>
              <a:t>》</a:t>
            </a:r>
            <a:br>
              <a:rPr lang="en-US" altLang="zh-CN" sz="6000" dirty="0"/>
            </a:br>
            <a:br>
              <a:rPr lang="en-US" altLang="zh-CN" sz="6000" dirty="0"/>
            </a:br>
            <a:r>
              <a:rPr lang="zh-CN" altLang="en-US" sz="4400" dirty="0"/>
              <a:t>第</a:t>
            </a:r>
            <a:r>
              <a:rPr lang="en-US" altLang="zh-CN" sz="4400" dirty="0"/>
              <a:t>4</a:t>
            </a:r>
            <a:r>
              <a:rPr lang="zh-CN" altLang="en-US" sz="4400" dirty="0"/>
              <a:t>章生成对抗网络</a:t>
            </a:r>
          </a:p>
        </p:txBody>
      </p:sp>
    </p:spTree>
    <p:extLst>
      <p:ext uri="{BB962C8B-B14F-4D97-AF65-F5344CB8AC3E}">
        <p14:creationId xmlns:p14="http://schemas.microsoft.com/office/powerpoint/2010/main" val="293440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难训练</a:t>
            </a:r>
            <a:r>
              <a:rPr lang="en-US" altLang="zh-CN" b="1" dirty="0"/>
              <a:t>----</a:t>
            </a:r>
            <a:r>
              <a:rPr lang="zh-CN" altLang="en-US" b="1" dirty="0"/>
              <a:t>与对抗训练有关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C45B27-99A5-F54C-6EE0-35C49DEAC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4DF679B-6438-425A-DE8B-A21FBF033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199" y="2095500"/>
          <a:ext cx="8229599" cy="426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438739" imgH="2711031" progId="Visio.Drawing.11">
                  <p:embed/>
                </p:oleObj>
              </mc:Choice>
              <mc:Fallback>
                <p:oleObj name="Visio" r:id="rId3" imgW="4438739" imgH="2711031" progId="Visio.Drawing.11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4DF679B-6438-425A-DE8B-A21FBF033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199" y="2095500"/>
                        <a:ext cx="8229599" cy="426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368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模型塌陷</a:t>
            </a:r>
            <a:r>
              <a:rPr lang="en-US" altLang="zh-CN" b="1" dirty="0"/>
              <a:t>—</a:t>
            </a:r>
            <a:r>
              <a:rPr lang="zh-CN" altLang="en-US" b="1" dirty="0"/>
              <a:t>由生成器惰性造成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E195E5-786B-3806-03D6-3E8C80D2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60" y="1976428"/>
            <a:ext cx="5293360" cy="43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7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模型塌陷</a:t>
            </a:r>
            <a:r>
              <a:rPr lang="en-US" altLang="zh-CN" b="1" dirty="0"/>
              <a:t>—</a:t>
            </a:r>
            <a:r>
              <a:rPr lang="zh-CN" altLang="en-US" b="1" dirty="0"/>
              <a:t>具体表现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89B9F8-36E0-61F0-208D-DD28E444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099" y="2163741"/>
            <a:ext cx="7985125" cy="447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2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面临的难题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4" y="2166925"/>
            <a:ext cx="9185276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训练不稳定：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训练过程中，生成器和判别器之间的平衡往往很难</a:t>
            </a: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维护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模式塌陷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生成器可能会过度拟合某些样本，导致生成的样本缺乏多样性和创新性。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073B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难以评估</a:t>
            </a:r>
            <a:endParaRPr lang="en-US" altLang="zh-CN" sz="2400" dirty="0">
              <a:solidFill>
                <a:srgbClr val="05073B"/>
              </a:solidFill>
              <a:latin typeface="-apple-system"/>
              <a:ea typeface="等线" panose="02010600030101010101" pitchFamily="2" charset="-122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073B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生成的样本质量很难用单一的指标进行量化评估，因训练过程中生成器和判别器的损失值都在不断变化，无法比较训练过程中不同时期损失函数。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48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如何解决</a:t>
            </a:r>
            <a:r>
              <a:rPr lang="en-US" altLang="zh-CN" b="1" dirty="0"/>
              <a:t>GAN</a:t>
            </a:r>
            <a:r>
              <a:rPr lang="zh-CN" altLang="en-US" b="1" dirty="0"/>
              <a:t>面临的难题？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4" y="2166925"/>
            <a:ext cx="9185276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尝试过很多方法：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5073B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DCGAN</a:t>
            </a:r>
            <a:endParaRPr lang="en-US" altLang="zh-CN" sz="2400" dirty="0">
              <a:solidFill>
                <a:srgbClr val="05073B"/>
              </a:solidFill>
              <a:latin typeface="-apple-system"/>
              <a:ea typeface="等线" panose="02010600030101010101" pitchFamily="2" charset="-122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在网络结构上使用卷积层代替全连接层，并在生成器和判别器中加入了</a:t>
            </a:r>
            <a:r>
              <a:rPr lang="en-US" altLang="zh-CN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batch normalization</a:t>
            </a: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层</a:t>
            </a:r>
            <a:endParaRPr lang="en-US" altLang="zh-CN" sz="2400" b="0" i="0" dirty="0">
              <a:solidFill>
                <a:srgbClr val="05073B"/>
              </a:solidFill>
              <a:effectLst/>
              <a:highlight>
                <a:srgbClr val="FDFDFE"/>
              </a:highlight>
              <a:latin typeface="-apple-system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还取消了池化层，使用步长卷积（步幅大于</a:t>
            </a:r>
            <a:r>
              <a:rPr lang="en-US" altLang="zh-CN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1</a:t>
            </a: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）代替。</a:t>
            </a:r>
            <a:endParaRPr lang="en-US" altLang="zh-CN" sz="2400" b="0" i="0" dirty="0">
              <a:solidFill>
                <a:srgbClr val="05073B"/>
              </a:solidFill>
              <a:effectLst/>
              <a:highlight>
                <a:srgbClr val="FDFDFE"/>
              </a:highlight>
              <a:latin typeface="-apple-system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DCGAN</a:t>
            </a: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虽然对训练稳定性有所改进，但并未从根本上解决问题，训练时仍需小心平衡生成器和判别器的训练进程。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678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寻找问题的症结</a:t>
            </a:r>
            <a:r>
              <a:rPr lang="en-US" altLang="zh-CN" b="1" dirty="0"/>
              <a:t>---</a:t>
            </a:r>
            <a:r>
              <a:rPr lang="zh-CN" altLang="en-US" b="1" dirty="0"/>
              <a:t>看</a:t>
            </a:r>
            <a:r>
              <a:rPr lang="en-US" altLang="zh-CN" b="1" dirty="0"/>
              <a:t>GAN</a:t>
            </a:r>
            <a:r>
              <a:rPr lang="zh-CN" altLang="en-US" b="1" dirty="0"/>
              <a:t>损失函数有何特殊之处？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4" y="2166925"/>
            <a:ext cx="8629651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D4D05B-67B3-E707-5273-3B86824F4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4" y="2110580"/>
            <a:ext cx="8229599" cy="42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40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WGAN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几种衡量两个分布近似程度的方法</a:t>
            </a:r>
            <a:r>
              <a:rPr lang="zh-CN" altLang="en-US" b="1" dirty="0"/>
              <a:t>：</a:t>
            </a:r>
            <a:endParaRPr lang="en-US" altLang="zh-CN" b="1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F32F6D97-0510-6FFA-CFD9-D53C4C70C099}"/>
              </a:ext>
            </a:extLst>
          </p:cNvPr>
          <p:cNvSpPr txBox="1">
            <a:spLocks/>
          </p:cNvSpPr>
          <p:nvPr/>
        </p:nvSpPr>
        <p:spPr bwMode="auto">
          <a:xfrm>
            <a:off x="1924948" y="1993672"/>
            <a:ext cx="8470335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KL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散度，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 JS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散度也常用来两个分布的近似程度。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但，如果两个分布彼此分离，完全没有重叠的时候，那么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KL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散度值是没有意义的，而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JS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散度值是一个常数。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这在学习算法中是比较致命的，这就意味这这一点的梯度为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，即梯度消失，而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Wasserstein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距离可以解决这个问题。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Wasserstein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距离也被称为推土机距离（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Earth Mover’s Distance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EMD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），用来表示两个分布的相似程度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该距离是由德国数学家阿尔弗雷德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瓦瑟斯坦（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Alfred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Wassertein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）提出的，因此得名。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9B9A86-978B-5E18-F2BE-BC09564F3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200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WGAN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Wasserstein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距离的优势</a:t>
            </a:r>
            <a:r>
              <a:rPr lang="zh-CN" altLang="en-US" b="1" dirty="0"/>
              <a:t>：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F32F6D97-0510-6FFA-CFD9-D53C4C70C09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324" y="2166925"/>
                <a:ext cx="8963025" cy="4281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KL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散度、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JS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散度对两个分布没有（或可忽略）重叠部分的情况存在严重不足，而且这种情况在高维空间是非常普遍。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Wasserstein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距离却体现其优势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𝐾𝐿</m:t>
                    </m:r>
                    <m:d>
                      <m:d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∞  ,       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≠0         </m:t>
                            </m:r>
                          </m:e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0,          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=0         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𝐽𝑆</m:t>
                    </m:r>
                    <m:d>
                      <m:d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𝑙𝑜𝑔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2  ,       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≠0         </m:t>
                            </m:r>
                          </m:e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0,              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=0         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𝑊</m:t>
                    </m:r>
                    <m:d>
                      <m:d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=|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kumimoji="0" lang="zh-CN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F32F6D97-0510-6FFA-CFD9-D53C4C70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8324" y="2166925"/>
                <a:ext cx="8963025" cy="4281499"/>
              </a:xfrm>
              <a:prstGeom prst="rect">
                <a:avLst/>
              </a:prstGeom>
              <a:blipFill>
                <a:blip r:embed="rId3"/>
                <a:stretch>
                  <a:fillRect l="-748" t="-128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C9B9A86-978B-5E18-F2BE-BC09564F3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1BB2751-5198-D868-58FF-6B2E58CB5F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2599" y="3336924"/>
          <a:ext cx="3273425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785730" imgH="2052804" progId="Visio.Drawing.11">
                  <p:embed/>
                </p:oleObj>
              </mc:Choice>
              <mc:Fallback>
                <p:oleObj name="Visio" r:id="rId4" imgW="2785730" imgH="2052804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1BB2751-5198-D868-58FF-6B2E58CB5F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599" y="3336924"/>
                        <a:ext cx="3273425" cy="2746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775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WGAN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对症下药</a:t>
            </a:r>
            <a:r>
              <a:rPr lang="en-US" altLang="zh-CN" b="1" dirty="0"/>
              <a:t>---</a:t>
            </a:r>
            <a:r>
              <a:rPr lang="zh-CN" altLang="en-US" b="1" dirty="0"/>
              <a:t>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Wasserstein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距离替换</a:t>
            </a:r>
            <a:r>
              <a:rPr lang="en-US" altLang="zh-CN" b="1" dirty="0"/>
              <a:t>GAN</a:t>
            </a:r>
            <a:r>
              <a:rPr lang="zh-CN" altLang="en-US" b="1" dirty="0"/>
              <a:t>二元交叉熵</a:t>
            </a:r>
            <a:endParaRPr lang="en-US" altLang="zh-CN" b="1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F32F6D97-0510-6FFA-CFD9-D53C4C70C099}"/>
              </a:ext>
            </a:extLst>
          </p:cNvPr>
          <p:cNvSpPr txBox="1">
            <a:spLocks/>
          </p:cNvSpPr>
          <p:nvPr/>
        </p:nvSpPr>
        <p:spPr bwMode="auto">
          <a:xfrm>
            <a:off x="1838324" y="2166925"/>
            <a:ext cx="8963025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损失函数的改进：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使用了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Wasserstein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距离（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Earth-Mover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距离）作为生成器和判别器的损失函数，而不是传统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中的交叉熵损失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这就是著名的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模型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效果：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大大提高了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的稳定性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同时较好解决了生成器的收敛与样本质量难平衡问题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012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WGAN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对症下药</a:t>
            </a:r>
            <a:r>
              <a:rPr lang="en-US" altLang="zh-CN" b="1" dirty="0"/>
              <a:t>---</a:t>
            </a:r>
            <a:r>
              <a:rPr lang="zh-CN" altLang="en-US" b="1" dirty="0"/>
              <a:t>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Wasserstein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距离替换</a:t>
            </a:r>
            <a:r>
              <a:rPr lang="en-US" altLang="zh-CN" b="1" dirty="0"/>
              <a:t>GAN</a:t>
            </a:r>
            <a:r>
              <a:rPr lang="zh-CN" altLang="en-US" b="1" dirty="0"/>
              <a:t>二元交叉熵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F32F6D97-0510-6FFA-CFD9-D53C4C70C09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50085" y="2004365"/>
                <a:ext cx="8697596" cy="4281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为了使用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Wasserstein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距离作为损失函数做如下调整：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WGAN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的训练用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表示真实图形，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-1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表示生成图形（而不是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移除判别器最后一层的</a:t>
                </a:r>
                <a:r>
                  <a:rPr lang="en-US" altLang="zh-CN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sigmoid</a:t>
                </a:r>
                <a:r>
                  <a:rPr lang="zh-CN" altLang="en-US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激活函数；</a:t>
                </a:r>
                <a:endParaRPr lang="en-US" altLang="zh-CN" sz="2400" dirty="0">
                  <a:solidFill>
                    <a:srgbClr val="222222"/>
                  </a:solidFill>
                  <a:latin typeface="arial" panose="020B0604020202020204" pitchFamily="34" charset="0"/>
                  <a:ea typeface="等线" panose="02010600030101010101" pitchFamily="2" charset="-122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由于移动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sigmoid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激活函数，将导致输出值在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,</a:t>
                </a:r>
                <a:r>
                  <a:rPr lang="en-US" altLang="zh-CN" sz="2400" dirty="0">
                    <a:solidFill>
                      <a:srgbClr val="22222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],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为让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Wasserstein</a:t>
                </a:r>
                <a:r>
                  <a:rPr lang="zh-CN" altLang="en-US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函数起作用，对判别器需满足</a:t>
                </a:r>
                <a:r>
                  <a:rPr lang="en-US" altLang="zh-CN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1-</a:t>
                </a:r>
                <a:r>
                  <a:rPr lang="zh-CN" altLang="en-US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利普希茨连续的要求</a:t>
                </a:r>
                <a:endParaRPr lang="en-US" altLang="zh-CN" sz="2400" dirty="0">
                  <a:solidFill>
                    <a:srgbClr val="222222"/>
                  </a:solidFill>
                  <a:latin typeface="arial" panose="020B0604020202020204" pitchFamily="34" charset="0"/>
                  <a:ea typeface="等线" panose="02010600030101010101" pitchFamily="2" charset="-122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每次训练后，对判别器的权重裁剪在一个较小范围内。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训练方式改进：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1187450" lvl="2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生成器训练一次，判别器训练多次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F32F6D97-0510-6FFA-CFD9-D53C4C70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0085" y="2004365"/>
                <a:ext cx="8697596" cy="4281499"/>
              </a:xfrm>
              <a:prstGeom prst="rect">
                <a:avLst/>
              </a:prstGeom>
              <a:blipFill>
                <a:blip r:embed="rId3"/>
                <a:stretch>
                  <a:fillRect l="-771" t="-1282" r="-631" b="-29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06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主要内容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5" y="2166925"/>
            <a:ext cx="8820150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GAN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  <a:ea typeface="等线" panose="02010600030101010101" pitchFamily="2" charset="-122"/>
              </a:rPr>
              <a:t>模型简介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：</a:t>
            </a: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模型从零开始生成图像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面临的问题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GAN</a:t>
            </a: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的改进型：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WGAN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WGAN-GP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086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WGAN-GP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WGAN-GP</a:t>
            </a:r>
            <a:r>
              <a:rPr lang="zh-CN" altLang="en-US" b="1" dirty="0"/>
              <a:t>对</a:t>
            </a:r>
            <a:r>
              <a:rPr lang="en-US" altLang="zh-CN" b="1" dirty="0"/>
              <a:t>WGAN</a:t>
            </a:r>
            <a:r>
              <a:rPr lang="zh-CN" altLang="en-US" b="1" dirty="0"/>
              <a:t>模型的改进：</a:t>
            </a:r>
            <a:endParaRPr lang="en-US" altLang="zh-CN" b="1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F32F6D97-0510-6FFA-CFD9-D53C4C70C099}"/>
              </a:ext>
            </a:extLst>
          </p:cNvPr>
          <p:cNvSpPr txBox="1">
            <a:spLocks/>
          </p:cNvSpPr>
          <p:nvPr/>
        </p:nvSpPr>
        <p:spPr bwMode="auto">
          <a:xfrm>
            <a:off x="1838324" y="2166925"/>
            <a:ext cx="8963025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存在的问题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WGAN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模型存在的不足包括训练困难和收敛速度慢。造成这些问题的主要原因是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WGAN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中采用的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Lipschitz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限制方式，即权重剪裁方法，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有点矫枉过正。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WGAN-GP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WGAN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的改进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d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-GP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使用了一种称为梯度惩罚的方法来限制判别器梯度的大小。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通过对判别器输出和真实样本之间的差异进行插值，计算插值点处的梯度，并对该梯度施加惩罚，从而促使判别器学习到更丰富的梯度信息。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Times New Roman" panose="02020603050405020304" pitchFamily="18" charset="0"/>
              </a:rPr>
              <a:t>这样一来，梯度惩罚限制了梯度的大小，缓解了梯度爆炸的问题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098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WGAN-GP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WGAN-GP</a:t>
            </a:r>
            <a:r>
              <a:rPr lang="zh-CN" altLang="en-US" b="1" dirty="0"/>
              <a:t>改进的具体逻辑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F32F6D97-0510-6FFA-CFD9-D53C4C70C09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324" y="2166925"/>
                <a:ext cx="8963025" cy="4281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WGAN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判别器损失函数的基础上添加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梯度惩罚项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𝑚𝑖𝑛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kumimoji="0" lang="zh-CN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kumimoji="0" lang="zh-CN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8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kumimoji="0" lang="zh-CN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kumimoji="0" lang="zh-CN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8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kumimoji="0" lang="zh-CN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sz="18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x</m:t>
                            </m:r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kumimoji="0" lang="zh-CN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18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p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kumimoji="0" lang="zh-CN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800" b="0" i="0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</m:sub>
                            </m:sSub>
                          </m:sub>
                        </m:s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[||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  <m:sSup>
                          <m:sSup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其中样本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随机插值样本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随机采样一对真假样本，在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[0,1]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均匀分布上得到一个随机数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，在真假样本的连线上得到一个随机插值样本，这个过程可表示为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[0,1]</m:t>
                    </m:r>
                  </m:oMath>
                </a14:m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zh-CN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+(1−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F32F6D97-0510-6FFA-CFD9-D53C4C70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8324" y="2166925"/>
                <a:ext cx="8963025" cy="4281499"/>
              </a:xfrm>
              <a:prstGeom prst="rect">
                <a:avLst/>
              </a:prstGeom>
              <a:blipFill>
                <a:blip r:embed="rId3"/>
                <a:stretch>
                  <a:fillRect l="-748" t="-15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714464B-8DE6-8137-AE55-607C2B5BFA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21500" y="4772025"/>
          <a:ext cx="3765550" cy="167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767115" imgH="1234794" progId="Visio.Drawing.11">
                  <p:embed/>
                </p:oleObj>
              </mc:Choice>
              <mc:Fallback>
                <p:oleObj name="Visio" r:id="rId4" imgW="3767115" imgH="1234794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714464B-8DE6-8137-AE55-607C2B5BFA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4772025"/>
                        <a:ext cx="3765550" cy="16763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7837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WGAN-GP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WGAN-GP</a:t>
            </a:r>
            <a:r>
              <a:rPr lang="zh-CN" altLang="en-US" b="1" dirty="0"/>
              <a:t>的训练过程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D5EB1BA-6854-5205-05FB-5B2E5578C4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2650" y="2166916"/>
          <a:ext cx="8058150" cy="4348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880683" imgH="4249839" progId="Visio.Drawing.11">
                  <p:embed/>
                </p:oleObj>
              </mc:Choice>
              <mc:Fallback>
                <p:oleObj name="Visio" r:id="rId3" imgW="6880683" imgH="4249839" progId="Visio.Drawing.11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D5EB1BA-6854-5205-05FB-5B2E5578C4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2166916"/>
                        <a:ext cx="8058150" cy="43481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060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WGAN-GP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45EB38-C67F-535C-6225-1D1EAADB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WGAN-GP</a:t>
            </a:r>
            <a:r>
              <a:rPr lang="zh-CN" altLang="en-US" b="1" dirty="0"/>
              <a:t>改进效果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1B773-36F2-5659-FD4D-7F94DD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5C0121-8C42-6098-6369-F3AB576A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4AA71B-DEE9-A25A-70EF-6EDC932BE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166915"/>
            <a:ext cx="8201025" cy="4795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702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难训练</a:t>
            </a:r>
            <a:r>
              <a:rPr lang="en-US" altLang="zh-CN" b="1" dirty="0"/>
              <a:t>----</a:t>
            </a:r>
            <a:r>
              <a:rPr lang="zh-CN" altLang="en-US" b="1" dirty="0"/>
              <a:t>背后的原因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5">
                <a:extLst>
                  <a:ext uri="{FF2B5EF4-FFF2-40B4-BE49-F238E27FC236}">
                    <a16:creationId xmlns:a16="http://schemas.microsoft.com/office/drawing/2014/main" id="{FC2B6B9B-90AF-4FB0-5F7F-082724F5694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324" y="2166925"/>
                <a:ext cx="8629651" cy="4281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GAN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的损失函数</a:t>
                </a:r>
                <a:r>
                  <a:rPr lang="zh-CN" altLang="en-US" sz="2400" dirty="0">
                    <a:solidFill>
                      <a:srgbClr val="4B4B4B"/>
                    </a:solidFill>
                    <a:latin typeface="PingFang SC"/>
                    <a:ea typeface="等线" panose="02010600030101010101" pitchFamily="2" charset="-122"/>
                  </a:rPr>
                  <a:t>，有哪些不一般的情况</a:t>
                </a:r>
                <a:r>
                  <a:rPr lang="en-US" altLang="zh-CN" sz="2400" dirty="0">
                    <a:solidFill>
                      <a:srgbClr val="4B4B4B"/>
                    </a:solidFill>
                    <a:latin typeface="PingFang SC"/>
                    <a:ea typeface="等线" panose="02010600030101010101" pitchFamily="2" charset="-122"/>
                  </a:rPr>
                  <a:t>?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/>
                  </a:solidFill>
                  <a:effectLst/>
                  <a:uLnTx/>
                  <a:uFillTx/>
                  <a:latin typeface="PingFang SC"/>
                  <a:ea typeface="等线" panose="02010600030101010101" pitchFamily="2" charset="-122"/>
                  <a:cs typeface="+mn-cs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使用二元交叉熵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𝐵𝐶𝐸𝐿𝑜𝑠𝑠</m:t>
                    </m:r>
                    <m:r>
                      <a:rPr lang="en-US" altLang="zh-CN" sz="20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000" i="1" dirty="0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5073B"/>
                                </a:solidFill>
                                <a:effectLst/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5073B"/>
                                </a:solidFill>
                                <a:effectLst/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5073B"/>
                                </a:solidFill>
                                <a:effectLst/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b="0" i="1" dirty="0" smtClean="0">
                                <a:solidFill>
                                  <a:srgbClr val="05073B"/>
                                </a:solidFill>
                                <a:effectLst/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dirty="0" smtClean="0">
                                <a:solidFill>
                                  <a:srgbClr val="05073B"/>
                                </a:solidFill>
                                <a:effectLst/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0" i="1" dirty="0" smtClean="0">
                                    <a:solidFill>
                                      <a:srgbClr val="05073B"/>
                                    </a:solidFill>
                                    <a:effectLst/>
                                    <a:highlight>
                                      <a:srgbClr val="FDFDFE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5073B"/>
                                        </a:solidFill>
                                        <a:effectLst/>
                                        <a:highlight>
                                          <a:srgbClr val="FDFDFE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i="1" dirty="0">
                                            <a:solidFill>
                                              <a:srgbClr val="05073B"/>
                                            </a:solidFill>
                                            <a:highlight>
                                              <a:srgbClr val="FDFDFE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 dirty="0">
                                            <a:solidFill>
                                              <a:srgbClr val="05073B"/>
                                            </a:solidFill>
                                            <a:highlight>
                                              <a:srgbClr val="FDFDFE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5073B"/>
                                        </a:solidFill>
                                        <a:effectLst/>
                                        <a:highlight>
                                          <a:srgbClr val="FDFDFE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5073B"/>
                                </a:solidFill>
                                <a:effectLst/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5073B"/>
                                </a:solidFill>
                                <a:effectLst/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rgbClr val="05073B"/>
                                    </a:solidFill>
                                    <a:highlight>
                                      <a:srgbClr val="FDFDFE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rgbClr val="05073B"/>
                                    </a:solidFill>
                                    <a:highlight>
                                      <a:srgbClr val="FDFDFE"/>
                                    </a:highligh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rgbClr val="05073B"/>
                                    </a:solidFill>
                                    <a:highlight>
                                      <a:srgbClr val="FDFDFE"/>
                                    </a:highlight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rgbClr val="05073B"/>
                                </a:solidFill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000" i="1" dirty="0">
                                    <a:solidFill>
                                      <a:srgbClr val="05073B"/>
                                    </a:solidFill>
                                    <a:highlight>
                                      <a:srgbClr val="FDFDFE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 dirty="0">
                                    <a:solidFill>
                                      <a:srgbClr val="05073B"/>
                                    </a:solidFill>
                                    <a:highlight>
                                      <a:srgbClr val="FDFDFE"/>
                                    </a:highligh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rgbClr val="05073B"/>
                                </a:solidFill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nary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</a:rPr>
                  <a:t>其中：</a:t>
                </a:r>
                <a:endPara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en-US" altLang="zh-CN" sz="20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N</a:t>
                </a:r>
                <a:r>
                  <a:rPr lang="zh-CN" altLang="en-US" sz="20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表示样本数</a:t>
                </a:r>
                <a:endParaRPr lang="en-US" altLang="zh-CN" sz="2000" dirty="0">
                  <a:solidFill>
                    <a:srgbClr val="222222"/>
                  </a:solidFill>
                  <a:latin typeface="arial" panose="020B0604020202020204" pitchFamily="34" charset="0"/>
                  <a:ea typeface="等线" panose="02010600030101010101" pitchFamily="2" charset="-122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表示第</a:t>
                </a:r>
                <a:r>
                  <a:rPr lang="en-US" altLang="zh-CN" sz="2000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i</a:t>
                </a:r>
                <a:r>
                  <a:rPr lang="zh-CN" altLang="en-US" sz="20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个样本的标签，取值为</a:t>
                </a:r>
                <a:r>
                  <a:rPr lang="en-US" altLang="zh-CN" sz="20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0</a:t>
                </a:r>
                <a:r>
                  <a:rPr lang="zh-CN" altLang="en-US" sz="20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或</a:t>
                </a:r>
                <a:r>
                  <a:rPr lang="en-US" altLang="zh-CN" sz="20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1</a:t>
                </a: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i="1" dirty="0">
                                <a:solidFill>
                                  <a:srgbClr val="05073B"/>
                                </a:solidFill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solidFill>
                                  <a:srgbClr val="05073B"/>
                                </a:solidFill>
                                <a:highlight>
                                  <a:srgbClr val="FDFDFE"/>
                                </a:highligh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000" i="1" dirty="0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表示第</a:t>
                </a:r>
                <a:r>
                  <a:rPr lang="en-US" altLang="zh-CN" sz="2000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i</a:t>
                </a:r>
                <a:r>
                  <a:rPr lang="zh-CN" altLang="en-US" sz="20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个样本的预测概念</a:t>
                </a:r>
                <a:endParaRPr lang="en-US" altLang="zh-CN" sz="2000" dirty="0">
                  <a:solidFill>
                    <a:srgbClr val="222222"/>
                  </a:solidFill>
                  <a:latin typeface="arial" panose="020B0604020202020204" pitchFamily="34" charset="0"/>
                  <a:ea typeface="等线" panose="02010600030101010101" pitchFamily="2" charset="-122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</a:endParaRPr>
              </a:p>
              <a:p>
                <a:pPr marL="457200" marR="0" lvl="1" indent="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5">
                <a:extLst>
                  <a:ext uri="{FF2B5EF4-FFF2-40B4-BE49-F238E27FC236}">
                    <a16:creationId xmlns:a16="http://schemas.microsoft.com/office/drawing/2014/main" id="{FC2B6B9B-90AF-4FB0-5F7F-082724F5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8324" y="2166925"/>
                <a:ext cx="8629651" cy="4281499"/>
              </a:xfrm>
              <a:prstGeom prst="rect">
                <a:avLst/>
              </a:prstGeom>
              <a:blipFill>
                <a:blip r:embed="rId3"/>
                <a:stretch>
                  <a:fillRect l="-777" t="-128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998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难训练</a:t>
            </a:r>
            <a:r>
              <a:rPr lang="en-US" altLang="zh-CN" b="1" dirty="0"/>
              <a:t>----</a:t>
            </a:r>
            <a:r>
              <a:rPr lang="zh-CN" altLang="en-US" b="1" dirty="0"/>
              <a:t>背后的原因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5">
                <a:extLst>
                  <a:ext uri="{FF2B5EF4-FFF2-40B4-BE49-F238E27FC236}">
                    <a16:creationId xmlns:a16="http://schemas.microsoft.com/office/drawing/2014/main" id="{FC2B6B9B-90AF-4FB0-5F7F-082724F5694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324" y="2166925"/>
                <a:ext cx="8629651" cy="4281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在最优判别器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下，生成器的损失函数为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4B4B"/>
                    </a:solidFill>
                    <a:effectLst/>
                    <a:uLnTx/>
                    <a:uFillTx/>
                    <a:latin typeface="PingFang SC"/>
                    <a:ea typeface="等线" panose="02010600030101010101" pitchFamily="2" charset="-122"/>
                    <a:cs typeface="+mn-cs"/>
                  </a:rPr>
                  <a:t>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/>
                  </a:solidFill>
                  <a:effectLst/>
                  <a:uLnTx/>
                  <a:uFillTx/>
                  <a:latin typeface="PingFang SC"/>
                  <a:ea typeface="等线" panose="02010600030101010101" pitchFamily="2" charset="-122"/>
                  <a:cs typeface="+mn-cs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4B4B"/>
                    </a:solidFill>
                    <a:effectLst/>
                    <a:uLnTx/>
                    <a:uFillTx/>
                    <a:latin typeface="PingFang SC"/>
                    <a:ea typeface="等线" panose="02010600030101010101" pitchFamily="2" charset="-122"/>
                    <a:cs typeface="+mn-cs"/>
                  </a:rPr>
                  <a:t>最优判别器：</a:t>
                </a: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最优判断器下的生成器损失函数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𝑚𝑖𝑛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𝐾𝐿</m:t>
                    </m:r>
                    <m:d>
                      <m:d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−2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𝐽𝑆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||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一方面最小化生成分布与真实分布的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KL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散度，另一个方面又要最大化两者的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JS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散度，这相当于一个要拉近，一个却要推远！在直观上非常荒谬，在数值上则会导致梯度不稳定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457200" marR="0" lvl="1" indent="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5">
                <a:extLst>
                  <a:ext uri="{FF2B5EF4-FFF2-40B4-BE49-F238E27FC236}">
                    <a16:creationId xmlns:a16="http://schemas.microsoft.com/office/drawing/2014/main" id="{FC2B6B9B-90AF-4FB0-5F7F-082724F5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8324" y="2166925"/>
                <a:ext cx="8629651" cy="4281499"/>
              </a:xfrm>
              <a:prstGeom prst="rect">
                <a:avLst/>
              </a:prstGeom>
              <a:blipFill>
                <a:blip r:embed="rId3"/>
                <a:stretch>
                  <a:fillRect l="-777" t="-99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29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难训练</a:t>
            </a:r>
            <a:r>
              <a:rPr lang="en-US" altLang="zh-CN" b="1" dirty="0"/>
              <a:t>+</a:t>
            </a:r>
            <a:r>
              <a:rPr lang="zh-CN" altLang="en-US" b="1" dirty="0"/>
              <a:t>模型塌陷背后的原因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5">
                <a:extLst>
                  <a:ext uri="{FF2B5EF4-FFF2-40B4-BE49-F238E27FC236}">
                    <a16:creationId xmlns:a16="http://schemas.microsoft.com/office/drawing/2014/main" id="{FC2B6B9B-90AF-4FB0-5F7F-082724F5694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324" y="2166925"/>
                <a:ext cx="8629651" cy="4281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在最优判别器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下，生成器的损失函数为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4B4B"/>
                    </a:solidFill>
                    <a:effectLst/>
                    <a:uLnTx/>
                    <a:uFillTx/>
                    <a:latin typeface="PingFang SC"/>
                    <a:ea typeface="等线" panose="02010600030101010101" pitchFamily="2" charset="-122"/>
                    <a:cs typeface="+mn-cs"/>
                  </a:rPr>
                  <a:t>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/>
                  </a:solidFill>
                  <a:effectLst/>
                  <a:uLnTx/>
                  <a:uFillTx/>
                  <a:latin typeface="PingFang SC"/>
                  <a:ea typeface="等线" panose="02010600030101010101" pitchFamily="2" charset="-122"/>
                  <a:cs typeface="+mn-cs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前向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KL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散度中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：</a:t>
                </a: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→0,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→1</m:t>
                    </m:r>
                  </m:oMath>
                </a14:m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不管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如何取值，都对前向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KL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散度的计算没有贡献。</a:t>
                </a: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→1,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)→0</m:t>
                    </m:r>
                  </m:oMath>
                </a14:m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zh-CN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0" lang="zh-CN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→∞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前向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KL</a:t>
                </a:r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散度会变得非常大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rPr>
                  <a:t>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  <a:p>
                <a:pPr marL="457200" marR="0" lvl="1" indent="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5">
                <a:extLst>
                  <a:ext uri="{FF2B5EF4-FFF2-40B4-BE49-F238E27FC236}">
                    <a16:creationId xmlns:a16="http://schemas.microsoft.com/office/drawing/2014/main" id="{FC2B6B9B-90AF-4FB0-5F7F-082724F5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8324" y="2166925"/>
                <a:ext cx="8629651" cy="4281499"/>
              </a:xfrm>
              <a:prstGeom prst="rect">
                <a:avLst/>
              </a:prstGeom>
              <a:blipFill>
                <a:blip r:embed="rId3"/>
                <a:stretch>
                  <a:fillRect l="-777" t="-99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254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难训练</a:t>
            </a:r>
            <a:r>
              <a:rPr lang="en-US" altLang="zh-CN" b="1" dirty="0"/>
              <a:t>+</a:t>
            </a:r>
            <a:r>
              <a:rPr lang="zh-CN" altLang="en-US" b="1" dirty="0"/>
              <a:t>模型塌陷背后的原因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4" y="2166925"/>
            <a:ext cx="8629651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前向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KL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散度对第一种错误对应的是“生成器没能生成真实的样本”，惩罚微小；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第二种错误对应的是“生成器生成了不真实的样本” ，惩罚巨大。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第一种错误对应的是缺乏准确性，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第二种错误对应的是缺乏多样性。生成器宁可多生成一些重复但是很“安全”的样本，也不愿意去生成多样性的样本，因为那样一不小心就会产生第二种错误，得不偿失。这种现象就是大家常说的模型塌陷（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 collapse mode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86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如何继承</a:t>
            </a:r>
            <a:r>
              <a:rPr lang="en-US" altLang="zh-CN" b="1" dirty="0"/>
              <a:t>VAE</a:t>
            </a:r>
            <a:r>
              <a:rPr lang="zh-CN" altLang="en-US" b="1" dirty="0"/>
              <a:t>的优点弥补</a:t>
            </a:r>
            <a:r>
              <a:rPr lang="en-US" altLang="zh-CN" b="1" dirty="0"/>
              <a:t>VAE</a:t>
            </a:r>
            <a:r>
              <a:rPr lang="zh-CN" altLang="en-US" b="1" dirty="0"/>
              <a:t>的不足？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5">
                <a:extLst>
                  <a:ext uri="{FF2B5EF4-FFF2-40B4-BE49-F238E27FC236}">
                    <a16:creationId xmlns:a16="http://schemas.microsoft.com/office/drawing/2014/main" id="{FC2B6B9B-90AF-4FB0-5F7F-082724F5694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325" y="2166925"/>
                <a:ext cx="8820150" cy="4281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lang="en-US" altLang="zh-CN" sz="2400" dirty="0">
                    <a:solidFill>
                      <a:srgbClr val="4B4B4B"/>
                    </a:solidFill>
                    <a:latin typeface="PingFang SC"/>
                    <a:ea typeface="等线" panose="02010600030101010101" pitchFamily="2" charset="-122"/>
                  </a:rPr>
                  <a:t>VAE</a:t>
                </a:r>
                <a:r>
                  <a:rPr lang="zh-CN" altLang="en-US" sz="2400" dirty="0">
                    <a:solidFill>
                      <a:srgbClr val="4B4B4B"/>
                    </a:solidFill>
                    <a:latin typeface="PingFang SC"/>
                    <a:ea typeface="等线" panose="02010600030101010101" pitchFamily="2" charset="-122"/>
                  </a:rPr>
                  <a:t>虽有创新能力</a:t>
                </a:r>
                <a:endParaRPr lang="en-US" altLang="zh-CN" sz="2400" dirty="0">
                  <a:solidFill>
                    <a:srgbClr val="4B4B4B"/>
                  </a:solidFill>
                  <a:latin typeface="PingFang SC"/>
                  <a:ea typeface="等线" panose="02010600030101010101" pitchFamily="2" charset="-122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400" dirty="0">
                    <a:solidFill>
                      <a:srgbClr val="4B4B4B"/>
                    </a:solidFill>
                    <a:latin typeface="PingFang SC"/>
                    <a:ea typeface="等线" panose="02010600030101010101" pitchFamily="2" charset="-122"/>
                  </a:rPr>
                  <a:t>学习输入图像分布，即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4B4B4B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rgbClr val="4B4B4B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r>
                      <a:rPr lang="zh-CN" altLang="en-US" sz="2400" b="0" i="1" smtClean="0">
                        <a:solidFill>
                          <a:srgbClr val="4B4B4B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𝜇</m:t>
                    </m:r>
                    <m:r>
                      <a:rPr lang="en-US" altLang="zh-CN" sz="2400" b="0" i="1" smtClean="0">
                        <a:solidFill>
                          <a:srgbClr val="4B4B4B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4B4B4B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solidFill>
                              <a:srgbClr val="4B4B4B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4B4B4B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4B4B4B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4B4B4B"/>
                  </a:solidFill>
                  <a:latin typeface="PingFang SC"/>
                  <a:ea typeface="等线" panose="02010600030101010101" pitchFamily="2" charset="-122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lang="zh-CN" altLang="en-US" sz="2400" dirty="0">
                    <a:solidFill>
                      <a:srgbClr val="4B4B4B"/>
                    </a:solidFill>
                    <a:latin typeface="PingFang SC"/>
                    <a:ea typeface="等线" panose="02010600030101010101" pitchFamily="2" charset="-122"/>
                  </a:rPr>
                  <a:t>但图像还是不够清晰</a:t>
                </a:r>
                <a:endParaRPr lang="en-US" altLang="zh-CN" sz="2400" dirty="0">
                  <a:solidFill>
                    <a:srgbClr val="4B4B4B"/>
                  </a:solidFill>
                  <a:latin typeface="PingFang SC"/>
                  <a:ea typeface="等线" panose="02010600030101010101" pitchFamily="2" charset="-122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4B4B"/>
                    </a:solidFill>
                    <a:effectLst/>
                    <a:uLnTx/>
                    <a:uFillTx/>
                    <a:latin typeface="PingFang SC"/>
                    <a:ea typeface="等线" panose="02010600030101010101" pitchFamily="2" charset="-122"/>
                    <a:cs typeface="+mn-cs"/>
                  </a:rPr>
                  <a:t>隐空间为底维空间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/>
                  </a:solidFill>
                  <a:effectLst/>
                  <a:uLnTx/>
                  <a:uFillTx/>
                  <a:latin typeface="PingFang SC"/>
                  <a:ea typeface="等线" panose="02010600030101010101" pitchFamily="2" charset="-122"/>
                  <a:cs typeface="+mn-cs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4B4B"/>
                    </a:solidFill>
                    <a:effectLst/>
                    <a:uLnTx/>
                    <a:uFillTx/>
                    <a:latin typeface="PingFang SC"/>
                    <a:ea typeface="等线" panose="02010600030101010101" pitchFamily="2" charset="-122"/>
                    <a:cs typeface="+mn-cs"/>
                  </a:rPr>
                  <a:t>使用了重构损失函数（即</a:t>
                </a:r>
                <a:r>
                  <a:rPr lang="zh-CN" altLang="en-US" sz="2400" dirty="0">
                    <a:solidFill>
                      <a:srgbClr val="4B4B4B"/>
                    </a:solidFill>
                    <a:latin typeface="PingFang SC"/>
                    <a:ea typeface="等线" panose="02010600030101010101" pitchFamily="2" charset="-122"/>
                  </a:rPr>
                  <a:t>像素级的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4B4B"/>
                    </a:solidFill>
                    <a:effectLst/>
                    <a:uLnTx/>
                    <a:uFillTx/>
                    <a:latin typeface="PingFang SC"/>
                    <a:ea typeface="等线" panose="02010600030101010101" pitchFamily="2" charset="-122"/>
                    <a:cs typeface="+mn-cs"/>
                  </a:rPr>
                  <a:t>MSE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4B4B"/>
                    </a:solidFill>
                    <a:effectLst/>
                    <a:uLnTx/>
                    <a:uFillTx/>
                    <a:latin typeface="PingFang SC"/>
                    <a:ea typeface="等线" panose="02010600030101010101" pitchFamily="2" charset="-122"/>
                    <a:cs typeface="+mn-cs"/>
                  </a:rPr>
                  <a:t>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/>
                  </a:solidFill>
                  <a:effectLst/>
                  <a:uLnTx/>
                  <a:uFillTx/>
                  <a:latin typeface="PingFang SC"/>
                  <a:ea typeface="等线" panose="02010600030101010101" pitchFamily="2" charset="-122"/>
                  <a:cs typeface="+mn-cs"/>
                </a:endParaRPr>
              </a:p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4B4B"/>
                    </a:solidFill>
                    <a:effectLst/>
                    <a:uLnTx/>
                    <a:uFillTx/>
                    <a:latin typeface="PingFang SC"/>
                    <a:ea typeface="等线" panose="02010600030101010101" pitchFamily="2" charset="-122"/>
                    <a:cs typeface="+mn-cs"/>
                  </a:rPr>
                  <a:t>GAN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4B4B"/>
                    </a:solidFill>
                    <a:effectLst/>
                    <a:uLnTx/>
                    <a:uFillTx/>
                    <a:latin typeface="PingFang SC"/>
                    <a:ea typeface="等线" panose="02010600030101010101" pitchFamily="2" charset="-122"/>
                    <a:cs typeface="+mn-cs"/>
                  </a:rPr>
                  <a:t>的图像比较清晰了，而且也具有创新潜力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/>
                  </a:solidFill>
                  <a:effectLst/>
                  <a:uLnTx/>
                  <a:uFillTx/>
                  <a:latin typeface="PingFang SC"/>
                  <a:ea typeface="等线" panose="02010600030101010101" pitchFamily="2" charset="-122"/>
                  <a:cs typeface="+mn-cs"/>
                </a:endParaRPr>
              </a:p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en-US" altLang="zh-CN" sz="2400" dirty="0">
                    <a:solidFill>
                      <a:srgbClr val="4B4B4B"/>
                    </a:solidFill>
                    <a:latin typeface="PingFang SC"/>
                    <a:ea typeface="等线" panose="02010600030101010101" pitchFamily="2" charset="-122"/>
                  </a:rPr>
                  <a:t>GAN</a:t>
                </a:r>
                <a:r>
                  <a:rPr lang="zh-CN" altLang="en-US" sz="2400" dirty="0">
                    <a:solidFill>
                      <a:srgbClr val="4B4B4B"/>
                    </a:solidFill>
                    <a:latin typeface="PingFang SC"/>
                    <a:ea typeface="等线" panose="02010600030101010101" pitchFamily="2" charset="-122"/>
                  </a:rPr>
                  <a:t>是如何实现的呢？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/>
                  </a:solidFill>
                  <a:effectLst/>
                  <a:uLnTx/>
                  <a:uFillTx/>
                  <a:latin typeface="PingFang SC"/>
                  <a:ea typeface="等线" panose="02010600030101010101" pitchFamily="2" charset="-122"/>
                  <a:cs typeface="+mn-cs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B4B"/>
                  </a:solidFill>
                  <a:effectLst/>
                  <a:uLnTx/>
                  <a:uFillTx/>
                  <a:latin typeface="PingFang SC"/>
                  <a:ea typeface="等线" panose="02010600030101010101" pitchFamily="2" charset="-122"/>
                  <a:cs typeface="+mn-cs"/>
                </a:endParaRPr>
              </a:p>
              <a:p>
                <a:pPr marL="457200" marR="0" lvl="1" indent="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5">
                <a:extLst>
                  <a:ext uri="{FF2B5EF4-FFF2-40B4-BE49-F238E27FC236}">
                    <a16:creationId xmlns:a16="http://schemas.microsoft.com/office/drawing/2014/main" id="{FC2B6B9B-90AF-4FB0-5F7F-082724F5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8325" y="2166925"/>
                <a:ext cx="8820150" cy="4281499"/>
              </a:xfrm>
              <a:prstGeom prst="rect">
                <a:avLst/>
              </a:prstGeom>
              <a:blipFill>
                <a:blip r:embed="rId3"/>
                <a:stretch>
                  <a:fillRect l="-761" t="-11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64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VAE</a:t>
            </a:r>
            <a:r>
              <a:rPr lang="zh-CN" altLang="en-US" b="1" dirty="0"/>
              <a:t>与</a:t>
            </a:r>
            <a:r>
              <a:rPr lang="en-US" altLang="zh-CN" b="1" dirty="0"/>
              <a:t>GAN</a:t>
            </a:r>
            <a:r>
              <a:rPr lang="zh-CN" altLang="en-US" b="1" dirty="0"/>
              <a:t>的设计思路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5" y="2166925"/>
            <a:ext cx="8820150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E3EBF9-7597-5D3C-151B-69DB463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1976428"/>
            <a:ext cx="8229600" cy="42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3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的生成器需要找到一个师傅来指导其行为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5" y="2166925"/>
            <a:ext cx="8820150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18FE51-7BAA-EE59-9443-DCC5772C0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4" y="2192316"/>
            <a:ext cx="8491855" cy="39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中生成器与判别器之间的对抗性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5" y="2166925"/>
            <a:ext cx="8820150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GAN</a:t>
            </a: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中生成器与判别器之间的关系，犹如赝品制作者</a:t>
            </a: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与艺术鉴定师。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赝品制作者对应生成器，鉴定师对应判别器。</a:t>
            </a:r>
            <a:endParaRPr lang="en-US" altLang="zh-CN" sz="2400" b="0" i="0" dirty="0">
              <a:solidFill>
                <a:srgbClr val="05073B"/>
              </a:solidFill>
              <a:effectLst/>
              <a:highlight>
                <a:srgbClr val="FDFDFE"/>
              </a:highlight>
              <a:latin typeface="-apple-system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生成模型（赝品制作者）努力提升生成的赝品质量，以欺骗判别模型；</a:t>
            </a:r>
            <a:endParaRPr lang="en-US" altLang="zh-CN" sz="2400" b="0" i="0" dirty="0">
              <a:solidFill>
                <a:srgbClr val="05073B"/>
              </a:solidFill>
              <a:effectLst/>
              <a:highlight>
                <a:srgbClr val="FDFDFE"/>
              </a:highlight>
              <a:latin typeface="-apple-system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而判别模型（鉴定师）则努力提高自己的鉴定能力，以更准确地识别出赝品。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b="0" i="0" dirty="0">
                <a:solidFill>
                  <a:srgbClr val="05073B"/>
                </a:solidFill>
                <a:effectLst/>
                <a:highlight>
                  <a:srgbClr val="FDFDFE"/>
                </a:highlight>
                <a:latin typeface="-apple-system"/>
              </a:rPr>
              <a:t>通过这种对抗性训练，生成模型逐渐学会了生成更加逼真的数据，而判别模型也变得更加敏锐和准确。</a:t>
            </a:r>
            <a:endParaRPr lang="en-US" altLang="zh-CN" sz="2400" b="0" i="0" dirty="0">
              <a:solidFill>
                <a:srgbClr val="05073B"/>
              </a:solidFill>
              <a:effectLst/>
              <a:highlight>
                <a:srgbClr val="FDFDFE"/>
              </a:highlight>
              <a:latin typeface="-apple-system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56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中判别器、生成器如何实现？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216D66-AC16-06B2-7699-736665D5B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4" y="2110580"/>
            <a:ext cx="8229599" cy="42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的训练过程示意图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76EBC-1800-93F7-63AB-55317A3CB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ABCAE0-74C0-416F-3EC5-6BB995D1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4" y="1976428"/>
            <a:ext cx="8229599" cy="43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3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章生成对抗网络</a:t>
            </a:r>
            <a:r>
              <a:rPr lang="en-US" altLang="zh-CN" sz="2800" dirty="0"/>
              <a:t>—</a:t>
            </a:r>
            <a:r>
              <a:rPr lang="en-US" altLang="zh-CN" sz="4000" dirty="0"/>
              <a:t>GAN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优点和不足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4" y="2166925"/>
            <a:ext cx="8963025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优点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：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生成高质量的数据样本。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073B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较好的灵活性，可以针对不同的任务进行定制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。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支持无监督学习。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GAN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不足：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训练不稳定：训练过程中，生成器和判别器之间的平衡往往很难达到。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模式塌陷：生成器可能会过度拟合某些样本，导致生成的样本缺乏多样性和创新性。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073B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难以评估：生成的样本质量很难用单一的指标进行量化评估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954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1755</Words>
  <Application>Microsoft Office PowerPoint</Application>
  <PresentationFormat>宽屏</PresentationFormat>
  <Paragraphs>203</Paragraphs>
  <Slides>27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-apple-system</vt:lpstr>
      <vt:lpstr>PingFang SC</vt:lpstr>
      <vt:lpstr>等线</vt:lpstr>
      <vt:lpstr>等线 Light</vt:lpstr>
      <vt:lpstr>arial</vt:lpstr>
      <vt:lpstr>arial</vt:lpstr>
      <vt:lpstr>Cambria Math</vt:lpstr>
      <vt:lpstr>Times New Roman</vt:lpstr>
      <vt:lpstr>Wingdings 2</vt:lpstr>
      <vt:lpstr>Office 主题​​</vt:lpstr>
      <vt:lpstr>1_Office 主题​​</vt:lpstr>
      <vt:lpstr>Visio</vt:lpstr>
      <vt:lpstr> 《AIGC原理与实践》  第4章生成对抗网络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第4章生成对抗网络—GAN</vt:lpstr>
      <vt:lpstr>第4章 生成对抗网络—WGAN</vt:lpstr>
      <vt:lpstr>第4章 生成对抗网络—WGAN</vt:lpstr>
      <vt:lpstr>第4章 生成对抗网络—WGAN</vt:lpstr>
      <vt:lpstr>第4章 生成对抗网络—WGAN</vt:lpstr>
      <vt:lpstr>第4章 生成对抗网络—WGAN-GP</vt:lpstr>
      <vt:lpstr>第4章 生成对抗网络—WGAN-GP</vt:lpstr>
      <vt:lpstr>第4章 生成对抗网络—WGAN-GP</vt:lpstr>
      <vt:lpstr>第4章 生成对抗网络—WGAN-GP</vt:lpstr>
      <vt:lpstr>第4章生成对抗网络—GAN</vt:lpstr>
      <vt:lpstr>第4章生成对抗网络—GAN</vt:lpstr>
      <vt:lpstr>第4章生成对抗网络—GAN</vt:lpstr>
      <vt:lpstr>第4章生成对抗网络—GAN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第4章生成对抗网络</dc:title>
  <dc:creator>maogui wu</dc:creator>
  <cp:lastModifiedBy>maogui wu</cp:lastModifiedBy>
  <cp:revision>26</cp:revision>
  <dcterms:created xsi:type="dcterms:W3CDTF">2024-04-30T05:48:33Z</dcterms:created>
  <dcterms:modified xsi:type="dcterms:W3CDTF">2024-06-30T03:31:22Z</dcterms:modified>
</cp:coreProperties>
</file>